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1" r:id="rId2"/>
    <p:sldId id="376" r:id="rId3"/>
    <p:sldId id="295" r:id="rId4"/>
    <p:sldId id="294" r:id="rId5"/>
    <p:sldId id="375" r:id="rId6"/>
    <p:sldId id="287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pos="7333" userDrawn="1">
          <p15:clr>
            <a:srgbClr val="A4A3A4"/>
          </p15:clr>
        </p15:guide>
        <p15:guide id="4" orient="horz" pos="3725" userDrawn="1">
          <p15:clr>
            <a:srgbClr val="A4A3A4"/>
          </p15:clr>
        </p15:guide>
        <p15:guide id="6" pos="3953" userDrawn="1">
          <p15:clr>
            <a:srgbClr val="A4A3A4"/>
          </p15:clr>
        </p15:guide>
        <p15:guide id="7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3692" autoAdjust="0"/>
  </p:normalViewPr>
  <p:slideViewPr>
    <p:cSldViewPr snapToGrid="0" snapToObjects="1">
      <p:cViewPr varScale="1">
        <p:scale>
          <a:sx n="103" d="100"/>
          <a:sy n="103" d="100"/>
        </p:scale>
        <p:origin x="588" y="108"/>
      </p:cViewPr>
      <p:guideLst>
        <p:guide orient="horz" pos="913"/>
        <p:guide pos="325"/>
        <p:guide pos="7333"/>
        <p:guide orient="horz" pos="3725"/>
        <p:guide pos="3953"/>
        <p:guide pos="37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3A16E-416F-45CD-BC4E-81F196750FDB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21017-A026-437D-BBE6-E374E0694A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257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21017-A026-437D-BBE6-E374E0694A5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83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u="sng" baseline="0" dirty="0"/>
              <a:t>Předepsané styly:</a:t>
            </a:r>
          </a:p>
          <a:p>
            <a:r>
              <a:rPr lang="cs-CZ" sz="2000" b="1" baseline="0" dirty="0">
                <a:solidFill>
                  <a:schemeClr val="accent1"/>
                </a:solidFill>
              </a:rPr>
              <a:t>Název snímku </a:t>
            </a:r>
            <a:r>
              <a:rPr lang="cs-CZ" baseline="0" dirty="0"/>
              <a:t>– ARIAL </a:t>
            </a:r>
            <a:r>
              <a:rPr lang="cs-CZ" baseline="0" dirty="0" err="1"/>
              <a:t>Bold</a:t>
            </a:r>
            <a:r>
              <a:rPr lang="cs-CZ" baseline="0" dirty="0"/>
              <a:t> 28 b, červeně z barev motivu (zvýraznění 1)</a:t>
            </a:r>
          </a:p>
          <a:p>
            <a:r>
              <a:rPr lang="cs-CZ" b="1" baseline="0" dirty="0"/>
              <a:t>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24 b</a:t>
            </a:r>
          </a:p>
          <a:p>
            <a:r>
              <a:rPr lang="cs-CZ" b="1" baseline="0" dirty="0"/>
              <a:t>Podnadpis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20 b</a:t>
            </a:r>
          </a:p>
          <a:p>
            <a:r>
              <a:rPr lang="cs-CZ" b="1" baseline="0" dirty="0"/>
              <a:t>Běžný text </a:t>
            </a:r>
            <a:r>
              <a:rPr lang="cs-CZ" baseline="0" dirty="0"/>
              <a:t>– ARIAL 18 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Popiska obrázku nebo grafu </a:t>
            </a:r>
            <a:r>
              <a:rPr lang="cs-CZ" baseline="0" dirty="0"/>
              <a:t>– ARIAL 16 b šedou barvou z motivu (zvýraznění 4), umístění pod obrázkem nebo přes obrázek (textové pole má částečnou průhlednost), zkrácený odkaz na zdroj je písmem velikosti 14 b kurzívou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Odkaz</a:t>
            </a:r>
            <a:r>
              <a:rPr lang="cs-CZ" baseline="0" dirty="0"/>
              <a:t> (www, e-mail) – červeně z barev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Odrážky</a:t>
            </a:r>
            <a:r>
              <a:rPr lang="cs-CZ" baseline="0" dirty="0"/>
              <a:t> jsou červenými čtverečky, barva z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sng" baseline="0" dirty="0"/>
              <a:t>Okraje textových bloků a objektů jsou vymezeny vodícími linkami.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u="sng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none" baseline="0" dirty="0"/>
              <a:t>Řádkování </a:t>
            </a:r>
            <a:r>
              <a:rPr lang="cs-CZ" b="0" u="none" baseline="0" dirty="0"/>
              <a:t>– pro veškeré texty je řádkování 1,15</a:t>
            </a:r>
            <a:endParaRPr lang="cs-CZ" b="1" u="none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Zarovnávání textů</a:t>
            </a:r>
            <a:r>
              <a:rPr lang="cs-CZ" baseline="0" dirty="0"/>
              <a:t> – vždy doleva (nikoliv do bloku) a nahoru. Ve výjimečných případech snímků s malým množstvím textu je možné zarovnávat vertikálně na střed.</a:t>
            </a:r>
          </a:p>
          <a:p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/>
              <a:t>Název snímku </a:t>
            </a:r>
            <a:r>
              <a:rPr lang="cs-CZ" dirty="0"/>
              <a:t>je možné zalomit na dva</a:t>
            </a:r>
            <a:r>
              <a:rPr lang="cs-CZ" baseline="0" dirty="0"/>
              <a:t> řádky tak, aby zůstal vertikálně zarovnán vůči záhlaví snímku.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Na koncích odstavců a pod nadpisy </a:t>
            </a:r>
            <a:r>
              <a:rPr lang="cs-CZ" baseline="0" dirty="0"/>
              <a:t>jsou mezery 6 b.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Podstatné části textů (věcné informace, číselné údaje) se zvýrazňují </a:t>
            </a:r>
            <a:r>
              <a:rPr lang="cs-CZ" b="1" baseline="0" dirty="0"/>
              <a:t>tučně</a:t>
            </a:r>
            <a:r>
              <a:rPr lang="cs-CZ" baseline="0" dirty="0"/>
              <a:t>, doplňkové informace (poznámky) se odlišují </a:t>
            </a:r>
            <a:r>
              <a:rPr lang="cs-CZ" i="1" baseline="0" dirty="0"/>
              <a:t>kurzívou</a:t>
            </a:r>
            <a:r>
              <a:rPr lang="cs-CZ" baseline="0" dirty="0"/>
              <a:t>.</a:t>
            </a:r>
          </a:p>
          <a:p>
            <a:endParaRPr lang="cs-CZ" baseline="0" dirty="0"/>
          </a:p>
          <a:p>
            <a:r>
              <a:rPr lang="cs-CZ" baseline="0" dirty="0"/>
              <a:t>Velikost písma, řádkování a odsazení na konci odstavců u všech typů textů je možné lokálně přizpůsobit (zvětšit nebo zmenšit – cca o </a:t>
            </a:r>
            <a:r>
              <a:rPr lang="cs-CZ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±</a:t>
            </a:r>
            <a:r>
              <a:rPr lang="cs-CZ" b="1" baseline="0" dirty="0"/>
              <a:t>2 body</a:t>
            </a:r>
            <a:r>
              <a:rPr lang="cs-CZ" baseline="0" dirty="0"/>
              <a:t>) podle potřeby sazby.</a:t>
            </a:r>
          </a:p>
          <a:p>
            <a:endParaRPr lang="cs-CZ" baseline="0" dirty="0"/>
          </a:p>
          <a:p>
            <a:r>
              <a:rPr lang="cs-CZ" baseline="0" dirty="0"/>
              <a:t>Řádek s názvem prezentace, místem, datem a jménem přednášejícího je možné vynechat nebo modifikovat dle potřeb prezentace.</a:t>
            </a:r>
          </a:p>
          <a:p>
            <a:endParaRPr lang="cs-CZ" baseline="0" dirty="0"/>
          </a:p>
          <a:p>
            <a:r>
              <a:rPr lang="cs-CZ" baseline="0" dirty="0"/>
              <a:t>Celkový počet snímků prezentace je nutné změnit nahrazením znaků ##.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21017-A026-437D-BBE6-E374E0694A5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599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u="sng" baseline="0" dirty="0"/>
              <a:t>Předepsané styly:</a:t>
            </a:r>
          </a:p>
          <a:p>
            <a:r>
              <a:rPr lang="cs-CZ" sz="2000" b="1" baseline="0" dirty="0">
                <a:solidFill>
                  <a:schemeClr val="accent1"/>
                </a:solidFill>
              </a:rPr>
              <a:t>Název snímku </a:t>
            </a:r>
            <a:r>
              <a:rPr lang="cs-CZ" baseline="0" dirty="0"/>
              <a:t>– ARIAL </a:t>
            </a:r>
            <a:r>
              <a:rPr lang="cs-CZ" baseline="0" dirty="0" err="1"/>
              <a:t>Bold</a:t>
            </a:r>
            <a:r>
              <a:rPr lang="cs-CZ" baseline="0" dirty="0"/>
              <a:t> 28 b, červeně z barev motivu (zvýraznění 1)</a:t>
            </a:r>
          </a:p>
          <a:p>
            <a:r>
              <a:rPr lang="cs-CZ" b="1" baseline="0" dirty="0"/>
              <a:t>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24 b</a:t>
            </a:r>
          </a:p>
          <a:p>
            <a:r>
              <a:rPr lang="cs-CZ" b="1" baseline="0" dirty="0"/>
              <a:t>Podnadpis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20 b</a:t>
            </a:r>
          </a:p>
          <a:p>
            <a:r>
              <a:rPr lang="cs-CZ" b="1" baseline="0" dirty="0"/>
              <a:t>Běžný text </a:t>
            </a:r>
            <a:r>
              <a:rPr lang="cs-CZ" baseline="0" dirty="0"/>
              <a:t>– ARIAL 18 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Popiska obrázku nebo grafu </a:t>
            </a:r>
            <a:r>
              <a:rPr lang="cs-CZ" baseline="0" dirty="0"/>
              <a:t>– ARIAL 16 b šedou barvou z motivu (zvýraznění 4), umístění pod obrázkem nebo přes obrázek (textové pole má částečnou průhlednost), zkrácený odkaz na zdroj je písmem velikosti 14 b kurzívou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Odkaz</a:t>
            </a:r>
            <a:r>
              <a:rPr lang="cs-CZ" baseline="0" dirty="0"/>
              <a:t> (www, e-mail) – červeně z barev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Odrážky</a:t>
            </a:r>
            <a:r>
              <a:rPr lang="cs-CZ" baseline="0" dirty="0"/>
              <a:t> jsou červenými čtverečky, barva z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sng" baseline="0" dirty="0"/>
              <a:t>Okraje textových bloků a objektů jsou vymezeny vodícími linkami.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u="sng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none" baseline="0" dirty="0"/>
              <a:t>Řádkování </a:t>
            </a:r>
            <a:r>
              <a:rPr lang="cs-CZ" b="0" u="none" baseline="0" dirty="0"/>
              <a:t>– pro veškeré texty je řádkování 1,15</a:t>
            </a:r>
            <a:endParaRPr lang="cs-CZ" b="1" u="none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Zarovnávání textů</a:t>
            </a:r>
            <a:r>
              <a:rPr lang="cs-CZ" baseline="0" dirty="0"/>
              <a:t> – vždy doleva (nikoliv do bloku) a nahoru. Ve výjimečných případech snímků s malým množstvím textu je možné zarovnávat vertikálně na střed.</a:t>
            </a:r>
          </a:p>
          <a:p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/>
              <a:t>Název snímku </a:t>
            </a:r>
            <a:r>
              <a:rPr lang="cs-CZ" dirty="0"/>
              <a:t>je možné zalomit na dva</a:t>
            </a:r>
            <a:r>
              <a:rPr lang="cs-CZ" baseline="0" dirty="0"/>
              <a:t> řádky tak, aby zůstal vertikálně zarovnán vůči záhlaví snímku.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Na koncích odstavců a pod nadpisy </a:t>
            </a:r>
            <a:r>
              <a:rPr lang="cs-CZ" baseline="0" dirty="0"/>
              <a:t>jsou mezery 6 b.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Podstatné části textů (věcné informace, číselné údaje) se zvýrazňují </a:t>
            </a:r>
            <a:r>
              <a:rPr lang="cs-CZ" b="1" baseline="0" dirty="0"/>
              <a:t>tučně</a:t>
            </a:r>
            <a:r>
              <a:rPr lang="cs-CZ" baseline="0" dirty="0"/>
              <a:t>, doplňkové informace (poznámky) se odlišují </a:t>
            </a:r>
            <a:r>
              <a:rPr lang="cs-CZ" i="1" baseline="0" dirty="0"/>
              <a:t>kurzívou</a:t>
            </a:r>
            <a:r>
              <a:rPr lang="cs-CZ" baseline="0" dirty="0"/>
              <a:t>.</a:t>
            </a:r>
          </a:p>
          <a:p>
            <a:endParaRPr lang="cs-CZ" baseline="0" dirty="0"/>
          </a:p>
          <a:p>
            <a:r>
              <a:rPr lang="cs-CZ" baseline="0" dirty="0"/>
              <a:t>Velikost písma, řádkování a odsazení na konci odstavců u všech typů textů je možné lokálně přizpůsobit (zvětšit nebo zmenšit – cca o </a:t>
            </a:r>
            <a:r>
              <a:rPr lang="cs-CZ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±</a:t>
            </a:r>
            <a:r>
              <a:rPr lang="cs-CZ" b="1" baseline="0" dirty="0"/>
              <a:t>2 body</a:t>
            </a:r>
            <a:r>
              <a:rPr lang="cs-CZ" baseline="0" dirty="0"/>
              <a:t>) podle potřeby sazby.</a:t>
            </a:r>
          </a:p>
          <a:p>
            <a:endParaRPr lang="cs-CZ" baseline="0" dirty="0"/>
          </a:p>
          <a:p>
            <a:r>
              <a:rPr lang="cs-CZ" baseline="0" dirty="0"/>
              <a:t>Řádek s názvem prezentace, místem, datem a jménem přednášejícího je možné vynechat nebo modifikovat dle potřeb prezentace.</a:t>
            </a:r>
          </a:p>
          <a:p>
            <a:endParaRPr lang="cs-CZ" baseline="0" dirty="0"/>
          </a:p>
          <a:p>
            <a:r>
              <a:rPr lang="cs-CZ" baseline="0" dirty="0"/>
              <a:t>Celkový počet snímků prezentace je nutné změnit nahrazením znaků ##.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21017-A026-437D-BBE6-E374E0694A5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977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u="sng" baseline="0" dirty="0"/>
              <a:t>Předepsané styly:</a:t>
            </a:r>
          </a:p>
          <a:p>
            <a:r>
              <a:rPr lang="cs-CZ" sz="2000" b="1" baseline="0" dirty="0">
                <a:solidFill>
                  <a:schemeClr val="accent1"/>
                </a:solidFill>
              </a:rPr>
              <a:t>Název snímku </a:t>
            </a:r>
            <a:r>
              <a:rPr lang="cs-CZ" baseline="0" dirty="0"/>
              <a:t>– ARIAL </a:t>
            </a:r>
            <a:r>
              <a:rPr lang="cs-CZ" baseline="0" dirty="0" err="1"/>
              <a:t>Bold</a:t>
            </a:r>
            <a:r>
              <a:rPr lang="cs-CZ" baseline="0" dirty="0"/>
              <a:t> 28 b, červeně z barev motivu (zvýraznění 1)</a:t>
            </a:r>
          </a:p>
          <a:p>
            <a:r>
              <a:rPr lang="cs-CZ" b="1" baseline="0" dirty="0"/>
              <a:t>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24 b</a:t>
            </a:r>
          </a:p>
          <a:p>
            <a:r>
              <a:rPr lang="cs-CZ" b="1" baseline="0" dirty="0"/>
              <a:t>Podnadpis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20 b</a:t>
            </a:r>
          </a:p>
          <a:p>
            <a:r>
              <a:rPr lang="cs-CZ" b="1" baseline="0" dirty="0"/>
              <a:t>Běžný text </a:t>
            </a:r>
            <a:r>
              <a:rPr lang="cs-CZ" baseline="0" dirty="0"/>
              <a:t>– ARIAL 18 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Popiska obrázku nebo grafu </a:t>
            </a:r>
            <a:r>
              <a:rPr lang="cs-CZ" baseline="0" dirty="0"/>
              <a:t>– ARIAL 16 b šedou barvou z motivu (zvýraznění 4), umístění pod obrázkem nebo přes obrázek (textové pole má částečnou průhlednost), zkrácený odkaz na zdroj je písmem velikosti 14 b kurzívou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Odkaz</a:t>
            </a:r>
            <a:r>
              <a:rPr lang="cs-CZ" baseline="0" dirty="0"/>
              <a:t> (www, e-mail) – červeně z barev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Odrážky</a:t>
            </a:r>
            <a:r>
              <a:rPr lang="cs-CZ" baseline="0" dirty="0"/>
              <a:t> jsou červenými čtverečky, barva z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sng" baseline="0" dirty="0"/>
              <a:t>Okraje textových bloků a objektů jsou vymezeny vodícími linkami.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u="sng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none" baseline="0" dirty="0"/>
              <a:t>Řádkování </a:t>
            </a:r>
            <a:r>
              <a:rPr lang="cs-CZ" b="0" u="none" baseline="0" dirty="0"/>
              <a:t>– pro veškeré texty je řádkování 1,15</a:t>
            </a:r>
            <a:endParaRPr lang="cs-CZ" b="1" u="none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Zarovnávání textů</a:t>
            </a:r>
            <a:r>
              <a:rPr lang="cs-CZ" baseline="0" dirty="0"/>
              <a:t> – vždy doleva (nikoliv do bloku) a nahoru. Ve výjimečných případech snímků s malým množstvím textu je možné zarovnávat vertikálně na střed.</a:t>
            </a:r>
          </a:p>
          <a:p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/>
              <a:t>Název snímku </a:t>
            </a:r>
            <a:r>
              <a:rPr lang="cs-CZ" dirty="0"/>
              <a:t>je možné zalomit na dva</a:t>
            </a:r>
            <a:r>
              <a:rPr lang="cs-CZ" baseline="0" dirty="0"/>
              <a:t> řádky tak, aby zůstal vertikálně zarovnán vůči záhlaví snímku.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Na koncích odstavců a pod nadpisy </a:t>
            </a:r>
            <a:r>
              <a:rPr lang="cs-CZ" baseline="0" dirty="0"/>
              <a:t>jsou mezery 6 b.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Podstatné části textů (věcné informace, číselné údaje) se zvýrazňují </a:t>
            </a:r>
            <a:r>
              <a:rPr lang="cs-CZ" b="1" baseline="0" dirty="0"/>
              <a:t>tučně</a:t>
            </a:r>
            <a:r>
              <a:rPr lang="cs-CZ" baseline="0" dirty="0"/>
              <a:t>, doplňkové informace (poznámky) se odlišují </a:t>
            </a:r>
            <a:r>
              <a:rPr lang="cs-CZ" i="1" baseline="0" dirty="0"/>
              <a:t>kurzívou</a:t>
            </a:r>
            <a:r>
              <a:rPr lang="cs-CZ" baseline="0" dirty="0"/>
              <a:t>.</a:t>
            </a:r>
          </a:p>
          <a:p>
            <a:endParaRPr lang="cs-CZ" baseline="0" dirty="0"/>
          </a:p>
          <a:p>
            <a:r>
              <a:rPr lang="cs-CZ" baseline="0" dirty="0"/>
              <a:t>Velikost písma, řádkování a odsazení na konci odstavců u všech typů textů je možné lokálně přizpůsobit (zvětšit nebo zmenšit – cca o </a:t>
            </a:r>
            <a:r>
              <a:rPr lang="cs-CZ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±</a:t>
            </a:r>
            <a:r>
              <a:rPr lang="cs-CZ" b="1" baseline="0" dirty="0"/>
              <a:t>2 body</a:t>
            </a:r>
            <a:r>
              <a:rPr lang="cs-CZ" baseline="0" dirty="0"/>
              <a:t>) podle potřeby sazby.</a:t>
            </a:r>
          </a:p>
          <a:p>
            <a:endParaRPr lang="cs-CZ" baseline="0" dirty="0"/>
          </a:p>
          <a:p>
            <a:r>
              <a:rPr lang="cs-CZ" baseline="0" dirty="0"/>
              <a:t>Řádek s názvem prezentace, místem, datem a jménem přednášejícího je možné vynechat nebo modifikovat dle potřeb prezentace.</a:t>
            </a:r>
          </a:p>
          <a:p>
            <a:endParaRPr lang="cs-CZ" baseline="0" dirty="0"/>
          </a:p>
          <a:p>
            <a:r>
              <a:rPr lang="cs-CZ" baseline="0" dirty="0"/>
              <a:t>Celkový počet snímků prezentace je nutné změnit nahrazením znaků ##.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21017-A026-437D-BBE6-E374E0694A5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036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u="sng" baseline="0" dirty="0"/>
              <a:t>Předepsané styly:</a:t>
            </a:r>
          </a:p>
          <a:p>
            <a:r>
              <a:rPr lang="cs-CZ" sz="2000" b="1" baseline="0" dirty="0">
                <a:solidFill>
                  <a:schemeClr val="accent1"/>
                </a:solidFill>
              </a:rPr>
              <a:t>Název snímku </a:t>
            </a:r>
            <a:r>
              <a:rPr lang="cs-CZ" baseline="0" dirty="0"/>
              <a:t>– ARIAL </a:t>
            </a:r>
            <a:r>
              <a:rPr lang="cs-CZ" baseline="0" dirty="0" err="1"/>
              <a:t>Bold</a:t>
            </a:r>
            <a:r>
              <a:rPr lang="cs-CZ" baseline="0" dirty="0"/>
              <a:t> 28 b, červeně z barev motivu (zvýraznění 1)</a:t>
            </a:r>
          </a:p>
          <a:p>
            <a:r>
              <a:rPr lang="cs-CZ" b="1" baseline="0" dirty="0"/>
              <a:t>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24 b</a:t>
            </a:r>
          </a:p>
          <a:p>
            <a:r>
              <a:rPr lang="cs-CZ" b="1" baseline="0" dirty="0"/>
              <a:t>Podnadpis</a:t>
            </a:r>
            <a:r>
              <a:rPr lang="cs-CZ" baseline="0" dirty="0"/>
              <a:t> – ARIAL </a:t>
            </a:r>
            <a:r>
              <a:rPr lang="cs-CZ" baseline="0" dirty="0" err="1"/>
              <a:t>Bold</a:t>
            </a:r>
            <a:r>
              <a:rPr lang="cs-CZ" baseline="0" dirty="0"/>
              <a:t> 20 b</a:t>
            </a:r>
          </a:p>
          <a:p>
            <a:r>
              <a:rPr lang="cs-CZ" b="1" baseline="0" dirty="0"/>
              <a:t>Běžný text </a:t>
            </a:r>
            <a:r>
              <a:rPr lang="cs-CZ" baseline="0" dirty="0"/>
              <a:t>– ARIAL 18 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Popiska obrázku nebo grafu </a:t>
            </a:r>
            <a:r>
              <a:rPr lang="cs-CZ" baseline="0" dirty="0"/>
              <a:t>– ARIAL 16 b šedou barvou z motivu (zvýraznění 4), umístění pod obrázkem nebo přes obrázek (textové pole má částečnou průhlednost), zkrácený odkaz na zdroj je písmem velikosti 14 b kurzívou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Odkaz</a:t>
            </a:r>
            <a:r>
              <a:rPr lang="cs-CZ" baseline="0" dirty="0"/>
              <a:t> (www, e-mail) – červeně z barev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Odrážky</a:t>
            </a:r>
            <a:r>
              <a:rPr lang="cs-CZ" baseline="0" dirty="0"/>
              <a:t> jsou červenými čtverečky, barva z motivu (zvýraznění 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sng" baseline="0" dirty="0"/>
              <a:t>Okraje textových bloků a objektů jsou vymezeny vodícími linkami.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u="sng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u="none" baseline="0" dirty="0"/>
              <a:t>Řádkování </a:t>
            </a:r>
            <a:r>
              <a:rPr lang="cs-CZ" b="0" u="none" baseline="0" dirty="0"/>
              <a:t>– pro veškeré texty je řádkování 1,15</a:t>
            </a:r>
            <a:endParaRPr lang="cs-CZ" b="1" u="none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Zarovnávání textů</a:t>
            </a:r>
            <a:r>
              <a:rPr lang="cs-CZ" baseline="0" dirty="0"/>
              <a:t> – vždy doleva (nikoliv do bloku) a nahoru. Ve výjimečných případech snímků s malým množstvím textu je možné zarovnávat vertikálně na střed.</a:t>
            </a:r>
          </a:p>
          <a:p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/>
              <a:t>Název snímku </a:t>
            </a:r>
            <a:r>
              <a:rPr lang="cs-CZ" dirty="0"/>
              <a:t>je možné zalomit na dva</a:t>
            </a:r>
            <a:r>
              <a:rPr lang="cs-CZ" baseline="0" dirty="0"/>
              <a:t> řádky tak, aby zůstal vertikálně zarovnán vůči záhlaví snímku.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baseline="0" dirty="0"/>
              <a:t>Na koncích odstavců a pod nadpisy </a:t>
            </a:r>
            <a:r>
              <a:rPr lang="cs-CZ" baseline="0" dirty="0"/>
              <a:t>jsou mezery 6 b.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Podstatné části textů (věcné informace, číselné údaje) se zvýrazňují </a:t>
            </a:r>
            <a:r>
              <a:rPr lang="cs-CZ" b="1" baseline="0" dirty="0"/>
              <a:t>tučně</a:t>
            </a:r>
            <a:r>
              <a:rPr lang="cs-CZ" baseline="0" dirty="0"/>
              <a:t>, doplňkové informace (poznámky) se odlišují </a:t>
            </a:r>
            <a:r>
              <a:rPr lang="cs-CZ" i="1" baseline="0" dirty="0"/>
              <a:t>kurzívou</a:t>
            </a:r>
            <a:r>
              <a:rPr lang="cs-CZ" baseline="0" dirty="0"/>
              <a:t>.</a:t>
            </a:r>
          </a:p>
          <a:p>
            <a:endParaRPr lang="cs-CZ" baseline="0" dirty="0"/>
          </a:p>
          <a:p>
            <a:r>
              <a:rPr lang="cs-CZ" baseline="0" dirty="0"/>
              <a:t>Velikost písma, řádkování a odsazení na konci odstavců u všech typů textů je možné lokálně přizpůsobit (zvětšit nebo zmenšit – cca o </a:t>
            </a:r>
            <a:r>
              <a:rPr lang="cs-CZ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±</a:t>
            </a:r>
            <a:r>
              <a:rPr lang="cs-CZ" b="1" baseline="0" dirty="0"/>
              <a:t>2 body</a:t>
            </a:r>
            <a:r>
              <a:rPr lang="cs-CZ" baseline="0" dirty="0"/>
              <a:t>) podle potřeby sazby.</a:t>
            </a:r>
          </a:p>
          <a:p>
            <a:endParaRPr lang="cs-CZ" baseline="0" dirty="0"/>
          </a:p>
          <a:p>
            <a:r>
              <a:rPr lang="cs-CZ" baseline="0" dirty="0"/>
              <a:t>Řádek s názvem prezentace, místem, datem a jménem přednášejícího je možné vynechat nebo modifikovat dle potřeb prezentace.</a:t>
            </a:r>
          </a:p>
          <a:p>
            <a:endParaRPr lang="cs-CZ" baseline="0" dirty="0"/>
          </a:p>
          <a:p>
            <a:r>
              <a:rPr lang="cs-CZ" baseline="0" dirty="0"/>
              <a:t>Celkový počet snímků prezentace je nutné změnit nahrazením znaků ##.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21017-A026-437D-BBE6-E374E0694A5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47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21017-A026-437D-BBE6-E374E0694A5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162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43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71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43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42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67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07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8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32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02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6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E5B7B-F233-F94C-89ED-DD3D39A9125E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8CEE-0EB7-DF49-B069-F36777194C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5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3" r="662" b="1"/>
          <a:stretch/>
        </p:blipFill>
        <p:spPr>
          <a:xfrm rot="16200000">
            <a:off x="4241241" y="-1092759"/>
            <a:ext cx="6858000" cy="9043517"/>
          </a:xfrm>
          <a:prstGeom prst="rtTriangle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515938" y="731736"/>
            <a:ext cx="11125199" cy="283412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cs-CZ" sz="3600" b="1" dirty="0">
                <a:solidFill>
                  <a:schemeClr val="accent1"/>
                </a:solidFill>
                <a:latin typeface="+mj-lt"/>
              </a:rPr>
              <a:t>Vývoj metodiky pro hodnocení výkonosti </a:t>
            </a:r>
            <a:br>
              <a:rPr lang="cs-CZ" sz="3600" b="1" dirty="0">
                <a:solidFill>
                  <a:schemeClr val="accent1"/>
                </a:solidFill>
                <a:latin typeface="+mj-lt"/>
              </a:rPr>
            </a:br>
            <a:r>
              <a:rPr lang="cs-CZ" sz="3600" b="1" dirty="0">
                <a:solidFill>
                  <a:schemeClr val="accent1"/>
                </a:solidFill>
                <a:latin typeface="+mj-lt"/>
              </a:rPr>
              <a:t>top-</a:t>
            </a:r>
            <a:r>
              <a:rPr lang="cs-CZ" sz="3600" b="1" dirty="0" err="1">
                <a:solidFill>
                  <a:schemeClr val="accent1"/>
                </a:solidFill>
                <a:latin typeface="+mj-lt"/>
              </a:rPr>
              <a:t>of</a:t>
            </a:r>
            <a:r>
              <a:rPr lang="cs-CZ" sz="3600" b="1" dirty="0">
                <a:solidFill>
                  <a:schemeClr val="accent1"/>
                </a:solidFill>
                <a:latin typeface="+mj-lt"/>
              </a:rPr>
              <a:t>-</a:t>
            </a:r>
            <a:r>
              <a:rPr lang="cs-CZ" sz="3600" b="1" dirty="0" err="1">
                <a:solidFill>
                  <a:schemeClr val="accent1"/>
                </a:solidFill>
                <a:latin typeface="+mj-lt"/>
              </a:rPr>
              <a:t>rail</a:t>
            </a:r>
            <a:r>
              <a:rPr lang="cs-CZ" sz="3600" b="1" dirty="0">
                <a:solidFill>
                  <a:schemeClr val="accent1"/>
                </a:solidFill>
                <a:latin typeface="+mj-lt"/>
              </a:rPr>
              <a:t> produktů – ver.2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cs-CZ" sz="2000" b="1" dirty="0">
                <a:latin typeface="+mj-lt"/>
              </a:rPr>
              <a:t>Martin Valena</a:t>
            </a:r>
            <a:r>
              <a:rPr lang="cs-CZ" sz="2000" dirty="0">
                <a:latin typeface="+mj-lt"/>
              </a:rPr>
              <a:t>, Ing.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cs-CZ" sz="1600" dirty="0">
                <a:latin typeface="+mj-lt"/>
              </a:rPr>
              <a:t>Školitel: </a:t>
            </a:r>
            <a:r>
              <a:rPr lang="nn-NO" sz="1600" dirty="0"/>
              <a:t>prof. Ing. Martin Hartl, Ph.D.</a:t>
            </a:r>
            <a:endParaRPr lang="cs-CZ" sz="1600" dirty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cs-CZ" sz="1600" dirty="0">
                <a:latin typeface="+mj-lt"/>
              </a:rPr>
              <a:t>Školitel specialista: Ing. Radovan Galas, Ph.D.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endParaRPr lang="cs-CZ" b="1" dirty="0">
              <a:solidFill>
                <a:schemeClr val="accent1"/>
              </a:solidFill>
              <a:latin typeface="+mj-lt"/>
            </a:endParaRPr>
          </a:p>
          <a:p>
            <a:pPr lvl="0">
              <a:lnSpc>
                <a:spcPct val="114000"/>
              </a:lnSpc>
            </a:pPr>
            <a:r>
              <a:rPr lang="cs-CZ" sz="1200" dirty="0">
                <a:solidFill>
                  <a:srgbClr val="656565"/>
                </a:solidFill>
              </a:rPr>
              <a:t>ÚSTAV KONSTRUOVÁNÍ</a:t>
            </a:r>
          </a:p>
          <a:p>
            <a:pPr lvl="0">
              <a:lnSpc>
                <a:spcPct val="114000"/>
              </a:lnSpc>
            </a:pPr>
            <a:r>
              <a:rPr lang="cs-CZ" sz="1200" dirty="0">
                <a:solidFill>
                  <a:srgbClr val="656565"/>
                </a:solidFill>
              </a:rPr>
              <a:t>Fakulta strojního inženýrství</a:t>
            </a:r>
          </a:p>
          <a:p>
            <a:pPr lvl="0">
              <a:lnSpc>
                <a:spcPct val="114000"/>
              </a:lnSpc>
            </a:pPr>
            <a:r>
              <a:rPr lang="cs-CZ" sz="1200" dirty="0">
                <a:solidFill>
                  <a:srgbClr val="656565"/>
                </a:solidFill>
              </a:rPr>
              <a:t>VUT v Brně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endParaRPr lang="cs-CZ" dirty="0">
              <a:solidFill>
                <a:schemeClr val="accent4"/>
              </a:solidFill>
              <a:latin typeface="+mj-lt"/>
            </a:endParaRP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cs-CZ" dirty="0">
                <a:solidFill>
                  <a:schemeClr val="accent4"/>
                </a:solidFill>
                <a:latin typeface="+mj-lt"/>
              </a:rPr>
              <a:t>Brno, 30. 3. 2020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5294826"/>
            <a:ext cx="2705933" cy="123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3253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13500" y="-226200"/>
            <a:ext cx="1419600" cy="1872000"/>
          </a:xfrm>
          <a:prstGeom prst="rtTriangle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5738" y="6090263"/>
            <a:ext cx="1295400" cy="59055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1872001" y="345366"/>
            <a:ext cx="9769138" cy="72886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lvl="1"/>
            <a:r>
              <a:rPr lang="cs-CZ" sz="2800" b="1" dirty="0">
                <a:solidFill>
                  <a:schemeClr val="accent1"/>
                </a:solidFill>
              </a:rPr>
              <a:t>VĚDECKÉ OTÁZKY A HYPOTÉZY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515939" y="1232979"/>
            <a:ext cx="11125200" cy="4670663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 marL="285750" indent="-285750">
              <a:lnSpc>
                <a:spcPct val="11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600" b="1" dirty="0"/>
              <a:t>Vědecká otázka 1</a:t>
            </a:r>
            <a:endParaRPr lang="cs-CZ" sz="1600" dirty="0"/>
          </a:p>
          <a:p>
            <a:pPr defTabSz="989013">
              <a:lnSpc>
                <a:spcPct val="110000"/>
              </a:lnSpc>
              <a:buClr>
                <a:schemeClr val="accent1"/>
              </a:buClr>
              <a:tabLst>
                <a:tab pos="269875" algn="l"/>
              </a:tabLst>
            </a:pPr>
            <a:r>
              <a:rPr lang="cs-CZ" sz="1600" i="1" dirty="0"/>
              <a:t>	„Jaká je role záběhu vzorků při měření v laboratorním prostředí?“</a:t>
            </a:r>
            <a:endParaRPr lang="cs-CZ" sz="1600" dirty="0"/>
          </a:p>
          <a:p>
            <a:pPr marL="742950" lvl="1" indent="-285750">
              <a:lnSpc>
                <a:spcPct val="11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600" b="1" dirty="0"/>
              <a:t>Pracovní hypotéza 1</a:t>
            </a:r>
            <a:endParaRPr lang="cs-CZ" sz="1600" dirty="0"/>
          </a:p>
          <a:p>
            <a:pPr marL="719138">
              <a:lnSpc>
                <a:spcPct val="110000"/>
              </a:lnSpc>
              <a:buClr>
                <a:schemeClr val="accent1"/>
              </a:buClr>
            </a:pPr>
            <a:r>
              <a:rPr lang="cs-CZ" sz="1600" dirty="0"/>
              <a:t>V prvotních fázích experimentů dochází k významné změně topografie vzorků (drsnost těles a geometrie kontaktní oblasti) na základě čehož lze konstatovat, že tato fáze není vhodná pro testování třecích vlastností kapalin a materiálů aplikovaných do kontaktu. Při testování v této oblasti může mít samotný záběh těles větší vliv na změnu součinitele adheze než aplikovaný materiál. Po překlenutí této fáze nastane ustálený stav kontaktu, kde nedochází k významným změnám topografie povrchu. Právě tato ustálená fáze je vhodná pro testování TOR produktů a pro dosažení dobré opakovatelnosti výsledků.</a:t>
            </a:r>
          </a:p>
          <a:p>
            <a:pPr marL="719138">
              <a:lnSpc>
                <a:spcPct val="110000"/>
              </a:lnSpc>
              <a:buClr>
                <a:schemeClr val="accent1"/>
              </a:buClr>
            </a:pPr>
            <a:endParaRPr lang="cs-CZ" sz="1600" dirty="0"/>
          </a:p>
          <a:p>
            <a:pPr marL="285750" indent="-285750">
              <a:lnSpc>
                <a:spcPct val="11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600" b="1" dirty="0"/>
              <a:t>Vědecká otázka 2</a:t>
            </a:r>
            <a:endParaRPr lang="cs-CZ" sz="1600" dirty="0"/>
          </a:p>
          <a:p>
            <a:pPr marL="269875">
              <a:lnSpc>
                <a:spcPct val="110000"/>
              </a:lnSpc>
              <a:buClr>
                <a:schemeClr val="accent1"/>
              </a:buClr>
            </a:pPr>
            <a:r>
              <a:rPr lang="cs-CZ" sz="1600" i="1" dirty="0"/>
              <a:t>„Jaká je závislost mezi součinitelem adheze a tloušťkou vrstvy TOR produktu na kolejnici?“</a:t>
            </a:r>
            <a:endParaRPr lang="cs-CZ" sz="1600" dirty="0"/>
          </a:p>
          <a:p>
            <a:pPr marL="742950" lvl="1" indent="-285750">
              <a:lnSpc>
                <a:spcPct val="11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600" b="1" dirty="0"/>
              <a:t>Pracovní hypotéza 2</a:t>
            </a:r>
            <a:endParaRPr lang="cs-CZ" sz="1600" dirty="0"/>
          </a:p>
          <a:p>
            <a:pPr marL="719138" lvl="1">
              <a:lnSpc>
                <a:spcPct val="110000"/>
              </a:lnSpc>
              <a:buClr>
                <a:schemeClr val="accent1"/>
              </a:buClr>
            </a:pPr>
            <a:r>
              <a:rPr lang="cs-CZ" sz="1600" dirty="0"/>
              <a:t>V blízkosti bodu aplikace TOR produktu dosahuje třecí vrstva tlouštěk větších než je drsnost povrchu těles, což způsobuje významný pokles adheze. Se vzrůstající vzdáleností od bodu aplikace dochází k postupné redukci tloušťky TOR produktu, čímž dochází k nárůstu součinitele adheze na tzv. střední úroveň tření. V jisté vzdálenosti od místa aplikace dosáhne vrstva TOR produktu kriticky nízké tloušťky a součinitel adheze nabývá hodnot blízkých suchému tření. Na základě znalosti tohoto bodu lze definovat délku ošetření kolejnice.</a:t>
            </a:r>
          </a:p>
          <a:p>
            <a:pPr marL="285750" indent="-285750">
              <a:lnSpc>
                <a:spcPct val="11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16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9785618" y="6325441"/>
            <a:ext cx="34785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4CD2387E-F740-4A96-BF5A-A8A1A981A8B4}" type="slidenum">
              <a:rPr lang="cs-CZ" sz="1400" b="1" smtClean="0">
                <a:solidFill>
                  <a:schemeClr val="accent4"/>
                </a:solidFill>
              </a:rPr>
              <a:t>2</a:t>
            </a:fld>
            <a:r>
              <a:rPr lang="cs-CZ" sz="1400" dirty="0">
                <a:solidFill>
                  <a:schemeClr val="accent4"/>
                </a:solidFill>
              </a:rPr>
              <a:t>/##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15938" y="6325441"/>
            <a:ext cx="9257098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cs-CZ" sz="1400" b="1" dirty="0">
                <a:solidFill>
                  <a:schemeClr val="accent4"/>
                </a:solidFill>
              </a:rPr>
              <a:t>Hodnocení výkonosti top-</a:t>
            </a:r>
            <a:r>
              <a:rPr lang="cs-CZ" sz="1400" b="1" dirty="0" err="1">
                <a:solidFill>
                  <a:schemeClr val="accent4"/>
                </a:solidFill>
              </a:rPr>
              <a:t>of</a:t>
            </a:r>
            <a:r>
              <a:rPr lang="cs-CZ" sz="1400" b="1" dirty="0">
                <a:solidFill>
                  <a:schemeClr val="accent4"/>
                </a:solidFill>
              </a:rPr>
              <a:t>-</a:t>
            </a:r>
            <a:r>
              <a:rPr lang="cs-CZ" sz="1400" b="1" dirty="0" err="1">
                <a:solidFill>
                  <a:schemeClr val="accent4"/>
                </a:solidFill>
              </a:rPr>
              <a:t>rail</a:t>
            </a:r>
            <a:r>
              <a:rPr lang="cs-CZ" sz="1400" b="1" dirty="0">
                <a:solidFill>
                  <a:schemeClr val="accent4"/>
                </a:solidFill>
              </a:rPr>
              <a:t> produktů</a:t>
            </a:r>
            <a:endParaRPr lang="cs-CZ" sz="1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575064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13500" y="-226200"/>
            <a:ext cx="1419600" cy="1872000"/>
          </a:xfrm>
          <a:prstGeom prst="rtTriangle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5738" y="6090263"/>
            <a:ext cx="1295400" cy="59055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1872001" y="345366"/>
            <a:ext cx="9769138" cy="72886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lvl="1"/>
            <a:r>
              <a:rPr lang="cs-CZ" sz="2800" b="1" dirty="0">
                <a:solidFill>
                  <a:schemeClr val="accent1"/>
                </a:solidFill>
              </a:rPr>
              <a:t>VĚDECKÉ OTÁZKY A HYPOTÉZY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515939" y="1232979"/>
            <a:ext cx="11125200" cy="4670663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 marL="285750" indent="-285750">
              <a:lnSpc>
                <a:spcPct val="11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600" b="1" dirty="0"/>
              <a:t>Vědecká otázka 3</a:t>
            </a:r>
            <a:endParaRPr lang="cs-CZ" sz="1600" dirty="0"/>
          </a:p>
          <a:p>
            <a:pPr marL="269875">
              <a:lnSpc>
                <a:spcPct val="110000"/>
              </a:lnSpc>
              <a:buClr>
                <a:schemeClr val="accent1"/>
              </a:buClr>
            </a:pPr>
            <a:r>
              <a:rPr lang="cs-CZ" sz="1600" i="1" dirty="0"/>
              <a:t>„Jaká má být metodologie experimentu, aby výsledky TOR produktů byly přenositelné na reálnou trať?“</a:t>
            </a:r>
            <a:endParaRPr lang="cs-CZ" sz="1600" dirty="0"/>
          </a:p>
          <a:p>
            <a:pPr marL="742950" lvl="1" indent="-285750">
              <a:lnSpc>
                <a:spcPct val="11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600" b="1" dirty="0"/>
              <a:t>Pracovní hypotéza 3</a:t>
            </a:r>
            <a:endParaRPr lang="cs-CZ" sz="1600" dirty="0"/>
          </a:p>
          <a:p>
            <a:pPr marL="719138" lvl="1">
              <a:lnSpc>
                <a:spcPct val="110000"/>
              </a:lnSpc>
              <a:buClr>
                <a:schemeClr val="accent1"/>
              </a:buClr>
            </a:pPr>
            <a:r>
              <a:rPr lang="cs-CZ" sz="1600" dirty="0"/>
              <a:t>Pro zaručení přenositelnosti laboratorních výsledků na reálnou trať hraje zásadní roli příprava třecí vrstvy před experimentem. Přípravou třecí vrstvy se rozumí poměr mezi tloušťkou třecí vrstvy a drsnosti povrchu kontaktních těles. Pokud poměr drsnosti a tloušťky vrstvy odpovídá reálné situaci a současně je vhodně zvolená unášivá rychlost, pak lze očekávat podobný trend vývoje adheze v čase pro laboratorní i reálné podmínky.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9785618" y="6325441"/>
            <a:ext cx="34785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4CD2387E-F740-4A96-BF5A-A8A1A981A8B4}" type="slidenum">
              <a:rPr lang="cs-CZ" sz="1400" b="1" smtClean="0">
                <a:solidFill>
                  <a:schemeClr val="accent4"/>
                </a:solidFill>
              </a:rPr>
              <a:t>3</a:t>
            </a:fld>
            <a:r>
              <a:rPr lang="cs-CZ" sz="1400" dirty="0">
                <a:solidFill>
                  <a:schemeClr val="accent4"/>
                </a:solidFill>
              </a:rPr>
              <a:t>/##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15938" y="6325441"/>
            <a:ext cx="9257098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cs-CZ" sz="1400" b="1" dirty="0">
                <a:solidFill>
                  <a:schemeClr val="accent4"/>
                </a:solidFill>
              </a:rPr>
              <a:t>Hodnocení výkonosti top-</a:t>
            </a:r>
            <a:r>
              <a:rPr lang="cs-CZ" sz="1400" b="1" dirty="0" err="1">
                <a:solidFill>
                  <a:schemeClr val="accent4"/>
                </a:solidFill>
              </a:rPr>
              <a:t>of</a:t>
            </a:r>
            <a:r>
              <a:rPr lang="cs-CZ" sz="1400" b="1" dirty="0">
                <a:solidFill>
                  <a:schemeClr val="accent4"/>
                </a:solidFill>
              </a:rPr>
              <a:t>-</a:t>
            </a:r>
            <a:r>
              <a:rPr lang="cs-CZ" sz="1400" b="1" dirty="0" err="1">
                <a:solidFill>
                  <a:schemeClr val="accent4"/>
                </a:solidFill>
              </a:rPr>
              <a:t>rail</a:t>
            </a:r>
            <a:r>
              <a:rPr lang="cs-CZ" sz="1400" b="1" dirty="0">
                <a:solidFill>
                  <a:schemeClr val="accent4"/>
                </a:solidFill>
              </a:rPr>
              <a:t> produktů</a:t>
            </a:r>
            <a:endParaRPr lang="cs-CZ" sz="1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2506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383418CF-CFE8-46AB-87F3-0F73F7D905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82" t="20700" r="9158" b="13197"/>
          <a:stretch/>
        </p:blipFill>
        <p:spPr>
          <a:xfrm>
            <a:off x="1713722" y="938230"/>
            <a:ext cx="8764556" cy="5390264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13500" y="-226200"/>
            <a:ext cx="1419600" cy="1872000"/>
          </a:xfrm>
          <a:prstGeom prst="rtTriangle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5738" y="6090263"/>
            <a:ext cx="1295400" cy="59055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1872001" y="345366"/>
            <a:ext cx="9769138" cy="72886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lvl="1"/>
            <a:r>
              <a:rPr lang="cs-CZ" sz="2800" b="1" dirty="0">
                <a:solidFill>
                  <a:schemeClr val="accent1"/>
                </a:solidFill>
                <a:latin typeface="+mj-lt"/>
              </a:rPr>
              <a:t>ZPŮSOB ŘEŠENÍ A POUŽITÉ METODY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9785618" y="6325441"/>
            <a:ext cx="34785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4CD2387E-F740-4A96-BF5A-A8A1A981A8B4}" type="slidenum">
              <a:rPr lang="cs-CZ" sz="1400" b="1" smtClean="0">
                <a:solidFill>
                  <a:schemeClr val="accent4"/>
                </a:solidFill>
              </a:rPr>
              <a:t>4</a:t>
            </a:fld>
            <a:r>
              <a:rPr lang="cs-CZ" sz="1400" dirty="0">
                <a:solidFill>
                  <a:schemeClr val="accent4"/>
                </a:solidFill>
              </a:rPr>
              <a:t>/##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15938" y="6325441"/>
            <a:ext cx="9257098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cs-CZ" sz="1400" b="1" dirty="0">
                <a:solidFill>
                  <a:schemeClr val="accent4"/>
                </a:solidFill>
              </a:rPr>
              <a:t>Hodnocení výkonosti top-</a:t>
            </a:r>
            <a:r>
              <a:rPr lang="cs-CZ" sz="1400" b="1" dirty="0" err="1">
                <a:solidFill>
                  <a:schemeClr val="accent4"/>
                </a:solidFill>
              </a:rPr>
              <a:t>of</a:t>
            </a:r>
            <a:r>
              <a:rPr lang="cs-CZ" sz="1400" b="1" dirty="0">
                <a:solidFill>
                  <a:schemeClr val="accent4"/>
                </a:solidFill>
              </a:rPr>
              <a:t>-</a:t>
            </a:r>
            <a:r>
              <a:rPr lang="cs-CZ" sz="1400" b="1" dirty="0" err="1">
                <a:solidFill>
                  <a:schemeClr val="accent4"/>
                </a:solidFill>
              </a:rPr>
              <a:t>rail</a:t>
            </a:r>
            <a:r>
              <a:rPr lang="cs-CZ" sz="1400" b="1" dirty="0">
                <a:solidFill>
                  <a:schemeClr val="accent4"/>
                </a:solidFill>
              </a:rPr>
              <a:t> produktů</a:t>
            </a:r>
            <a:endParaRPr lang="cs-CZ" sz="1400" dirty="0">
              <a:solidFill>
                <a:schemeClr val="accent4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EBBC8991-D63D-40DB-B506-2ED4951869B2}"/>
              </a:ext>
            </a:extLst>
          </p:cNvPr>
          <p:cNvSpPr txBox="1"/>
          <p:nvPr/>
        </p:nvSpPr>
        <p:spPr>
          <a:xfrm>
            <a:off x="406664" y="2063969"/>
            <a:ext cx="1256181" cy="381208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 algn="r">
              <a:lnSpc>
                <a:spcPct val="130000"/>
              </a:lnSpc>
              <a:buClr>
                <a:schemeClr val="accent1"/>
              </a:buClr>
              <a:buSzPct val="100000"/>
            </a:pPr>
            <a:r>
              <a:rPr lang="cs-CZ" b="1" dirty="0" err="1"/>
              <a:t>twin</a:t>
            </a:r>
            <a:r>
              <a:rPr lang="cs-CZ" b="1" dirty="0"/>
              <a:t> disk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E29D8E6-8311-401E-BB7F-291065D1592B}"/>
              </a:ext>
            </a:extLst>
          </p:cNvPr>
          <p:cNvSpPr txBox="1"/>
          <p:nvPr/>
        </p:nvSpPr>
        <p:spPr>
          <a:xfrm>
            <a:off x="197508" y="3129082"/>
            <a:ext cx="1465337" cy="815754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 algn="r">
              <a:lnSpc>
                <a:spcPct val="130000"/>
              </a:lnSpc>
              <a:buClr>
                <a:schemeClr val="accent1"/>
              </a:buClr>
              <a:buSzPct val="100000"/>
            </a:pPr>
            <a:r>
              <a:rPr lang="en-GB" b="1" dirty="0"/>
              <a:t>Mini traction machine</a:t>
            </a:r>
            <a:endParaRPr lang="en-GB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2E3D623-6C13-4129-BDF4-41A893E8B12F}"/>
              </a:ext>
            </a:extLst>
          </p:cNvPr>
          <p:cNvSpPr txBox="1"/>
          <p:nvPr/>
        </p:nvSpPr>
        <p:spPr>
          <a:xfrm>
            <a:off x="10478278" y="2080742"/>
            <a:ext cx="1256181" cy="728869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>
              <a:lnSpc>
                <a:spcPct val="130000"/>
              </a:lnSpc>
              <a:buClr>
                <a:schemeClr val="accent1"/>
              </a:buClr>
              <a:buSzPct val="100000"/>
            </a:pPr>
            <a:r>
              <a:rPr lang="cs-CZ" b="1" dirty="0"/>
              <a:t>ruční tribometr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64402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939B0D56-66C0-4889-8DF8-8E41882EEC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82" t="20700" r="9158" b="13197"/>
          <a:stretch/>
        </p:blipFill>
        <p:spPr>
          <a:xfrm>
            <a:off x="1714588" y="940352"/>
            <a:ext cx="8762824" cy="5389200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13500" y="-226200"/>
            <a:ext cx="1419600" cy="1872000"/>
          </a:xfrm>
          <a:prstGeom prst="rtTriangle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5738" y="6090263"/>
            <a:ext cx="1295400" cy="59055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1872001" y="345366"/>
            <a:ext cx="9769138" cy="72886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lvl="1"/>
            <a:r>
              <a:rPr lang="cs-CZ" sz="2800" b="1" dirty="0">
                <a:solidFill>
                  <a:schemeClr val="accent1"/>
                </a:solidFill>
                <a:latin typeface="+mj-lt"/>
              </a:rPr>
              <a:t>ZASAZENÍ VĚDECKÝCH OTÁZEK DO KONTEXTU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9785618" y="6325441"/>
            <a:ext cx="34785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4CD2387E-F740-4A96-BF5A-A8A1A981A8B4}" type="slidenum">
              <a:rPr lang="cs-CZ" sz="1400" b="1" smtClean="0">
                <a:solidFill>
                  <a:schemeClr val="accent4"/>
                </a:solidFill>
              </a:rPr>
              <a:t>5</a:t>
            </a:fld>
            <a:r>
              <a:rPr lang="cs-CZ" sz="1400" dirty="0">
                <a:solidFill>
                  <a:schemeClr val="accent4"/>
                </a:solidFill>
              </a:rPr>
              <a:t>/##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15938" y="6325441"/>
            <a:ext cx="9257098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cs-CZ" sz="1400" b="1" dirty="0">
                <a:solidFill>
                  <a:schemeClr val="accent4"/>
                </a:solidFill>
              </a:rPr>
              <a:t>Hodnocení výkonosti top-</a:t>
            </a:r>
            <a:r>
              <a:rPr lang="cs-CZ" sz="1400" b="1" dirty="0" err="1">
                <a:solidFill>
                  <a:schemeClr val="accent4"/>
                </a:solidFill>
              </a:rPr>
              <a:t>of</a:t>
            </a:r>
            <a:r>
              <a:rPr lang="cs-CZ" sz="1400" b="1" dirty="0">
                <a:solidFill>
                  <a:schemeClr val="accent4"/>
                </a:solidFill>
              </a:rPr>
              <a:t>-</a:t>
            </a:r>
            <a:r>
              <a:rPr lang="cs-CZ" sz="1400" b="1" dirty="0" err="1">
                <a:solidFill>
                  <a:schemeClr val="accent4"/>
                </a:solidFill>
              </a:rPr>
              <a:t>rail</a:t>
            </a:r>
            <a:r>
              <a:rPr lang="cs-CZ" sz="1400" b="1" dirty="0">
                <a:solidFill>
                  <a:schemeClr val="accent4"/>
                </a:solidFill>
              </a:rPr>
              <a:t> produktů</a:t>
            </a:r>
            <a:endParaRPr lang="cs-CZ" sz="1400" dirty="0">
              <a:solidFill>
                <a:schemeClr val="accent4"/>
              </a:solidFill>
            </a:endParaRP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E883704F-4BEF-4338-8B7B-3EE1F7FB5FDB}"/>
              </a:ext>
            </a:extLst>
          </p:cNvPr>
          <p:cNvSpPr txBox="1"/>
          <p:nvPr/>
        </p:nvSpPr>
        <p:spPr>
          <a:xfrm>
            <a:off x="406664" y="2063969"/>
            <a:ext cx="1256181" cy="381208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 algn="r">
              <a:lnSpc>
                <a:spcPct val="130000"/>
              </a:lnSpc>
              <a:buClr>
                <a:schemeClr val="accent1"/>
              </a:buClr>
              <a:buSzPct val="100000"/>
            </a:pPr>
            <a:r>
              <a:rPr lang="cs-CZ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twin</a:t>
            </a:r>
            <a:r>
              <a:rPr lang="cs-CZ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disk</a:t>
            </a: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DB2CABA-5BC8-49D2-883B-5892159432C0}"/>
              </a:ext>
            </a:extLst>
          </p:cNvPr>
          <p:cNvSpPr txBox="1"/>
          <p:nvPr/>
        </p:nvSpPr>
        <p:spPr>
          <a:xfrm>
            <a:off x="197508" y="3129082"/>
            <a:ext cx="1465337" cy="815754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 algn="r">
              <a:lnSpc>
                <a:spcPct val="130000"/>
              </a:lnSpc>
              <a:buClr>
                <a:schemeClr val="accent1"/>
              </a:buClr>
              <a:buSzPct val="100000"/>
            </a:pPr>
            <a:r>
              <a:rPr lang="en-GB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Mini traction machine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5BD4C629-7B0E-4C29-8584-3171C2DA4508}"/>
              </a:ext>
            </a:extLst>
          </p:cNvPr>
          <p:cNvSpPr txBox="1"/>
          <p:nvPr/>
        </p:nvSpPr>
        <p:spPr>
          <a:xfrm>
            <a:off x="10478278" y="2080742"/>
            <a:ext cx="1256181" cy="728869"/>
          </a:xfrm>
          <a:prstGeom prst="rect">
            <a:avLst/>
          </a:prstGeom>
          <a:noFill/>
        </p:spPr>
        <p:txBody>
          <a:bodyPr wrap="square" lIns="0" tIns="0" rIns="0" bIns="0" numCol="1" rtlCol="0" anchor="t">
            <a:noAutofit/>
          </a:bodyPr>
          <a:lstStyle/>
          <a:p>
            <a:pPr>
              <a:lnSpc>
                <a:spcPct val="130000"/>
              </a:lnSpc>
              <a:buClr>
                <a:schemeClr val="accent1"/>
              </a:buClr>
              <a:buSzPct val="100000"/>
            </a:pPr>
            <a:r>
              <a:rPr lang="cs-CZ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ruční tribometr</a:t>
            </a: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249643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3" r="662" b="1"/>
          <a:stretch/>
        </p:blipFill>
        <p:spPr>
          <a:xfrm rot="16200000">
            <a:off x="4241241" y="-1092759"/>
            <a:ext cx="6858000" cy="9043517"/>
          </a:xfrm>
          <a:prstGeom prst="rtTriangle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515938" y="1412875"/>
            <a:ext cx="11125199" cy="283412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spcAft>
                <a:spcPts val="600"/>
              </a:spcAft>
            </a:pPr>
            <a:r>
              <a:rPr lang="cs-CZ" sz="3600" b="1" dirty="0">
                <a:solidFill>
                  <a:schemeClr val="accent1"/>
                </a:solidFill>
                <a:latin typeface="+mj-lt"/>
              </a:rPr>
              <a:t>DĚKUJI VÁM ZA POZORNOST</a:t>
            </a:r>
          </a:p>
          <a:p>
            <a:pPr>
              <a:spcAft>
                <a:spcPts val="600"/>
              </a:spcAft>
            </a:pPr>
            <a:r>
              <a:rPr lang="cs-CZ" b="1" dirty="0">
                <a:latin typeface="+mj-lt"/>
              </a:rPr>
              <a:t>Martin Valena</a:t>
            </a:r>
            <a:r>
              <a:rPr lang="cs-CZ" dirty="0">
                <a:latin typeface="+mj-lt"/>
              </a:rPr>
              <a:t>, Ing.</a:t>
            </a:r>
          </a:p>
          <a:p>
            <a:pPr>
              <a:spcAft>
                <a:spcPts val="600"/>
              </a:spcAft>
            </a:pPr>
            <a:endParaRPr lang="cs-CZ" b="1" dirty="0">
              <a:solidFill>
                <a:schemeClr val="accent1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cs-CZ" dirty="0">
                <a:solidFill>
                  <a:schemeClr val="accent1"/>
                </a:solidFill>
                <a:latin typeface="+mj-lt"/>
              </a:rPr>
              <a:t>Martin.Valena@vut.cz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965604" y="6048368"/>
            <a:ext cx="2898294" cy="276999"/>
          </a:xfrm>
          <a:prstGeom prst="rect">
            <a:avLst/>
          </a:prstGeom>
          <a:noFill/>
          <a:effectLst/>
        </p:spPr>
        <p:txBody>
          <a:bodyPr wrap="none" lIns="0" tIns="0" rIns="0" bIns="0" rtlCol="0" anchor="t" anchorCtr="0">
            <a:spAutoFit/>
          </a:bodyPr>
          <a:lstStyle/>
          <a:p>
            <a:pPr algn="r"/>
            <a:r>
              <a:rPr lang="cs-CZ" dirty="0">
                <a:solidFill>
                  <a:schemeClr val="bg1"/>
                </a:solidFill>
                <a:latin typeface="+mj-lt"/>
              </a:rPr>
              <a:t>www.</a:t>
            </a:r>
            <a:r>
              <a:rPr lang="cs-CZ" b="1" dirty="0">
                <a:solidFill>
                  <a:schemeClr val="bg1"/>
                </a:solidFill>
                <a:latin typeface="+mj-lt"/>
              </a:rPr>
              <a:t>ustavkonstruovani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.cz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5294826"/>
            <a:ext cx="2705933" cy="123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74537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Motiv Office">
  <a:themeElements>
    <a:clrScheme name="ÚK 2017">
      <a:dk1>
        <a:srgbClr val="000000"/>
      </a:dk1>
      <a:lt1>
        <a:srgbClr val="FFFFFF"/>
      </a:lt1>
      <a:dk2>
        <a:srgbClr val="515151"/>
      </a:dk2>
      <a:lt2>
        <a:srgbClr val="CACACA"/>
      </a:lt2>
      <a:accent1>
        <a:srgbClr val="DD0030"/>
      </a:accent1>
      <a:accent2>
        <a:srgbClr val="A31F34"/>
      </a:accent2>
      <a:accent3>
        <a:srgbClr val="73243C"/>
      </a:accent3>
      <a:accent4>
        <a:srgbClr val="656565"/>
      </a:accent4>
      <a:accent5>
        <a:srgbClr val="FF9300"/>
      </a:accent5>
      <a:accent6>
        <a:srgbClr val="0096FF"/>
      </a:accent6>
      <a:hlink>
        <a:srgbClr val="DD0030"/>
      </a:hlink>
      <a:folHlink>
        <a:srgbClr val="A31F3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BBC58C4BFE1D42BB40B7B56552D96C" ma:contentTypeVersion="6" ma:contentTypeDescription="Vytvoří nový dokument" ma:contentTypeScope="" ma:versionID="28cbc1a4c4ed47a2716f169242f7eb23">
  <xsd:schema xmlns:xsd="http://www.w3.org/2001/XMLSchema" xmlns:xs="http://www.w3.org/2001/XMLSchema" xmlns:p="http://schemas.microsoft.com/office/2006/metadata/properties" xmlns:ns2="7c9abac1-4c6a-4f08-8137-5235fd32f120" xmlns:ns3="625f3f57-52cc-4cea-bcc7-d8d738395816" targetNamespace="http://schemas.microsoft.com/office/2006/metadata/properties" ma:root="true" ma:fieldsID="707d7e0dc43bd3bbd4ce2c6a01e73bc2" ns2:_="" ns3:_="">
    <xsd:import namespace="7c9abac1-4c6a-4f08-8137-5235fd32f120"/>
    <xsd:import namespace="625f3f57-52cc-4cea-bcc7-d8d73839581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abac1-4c6a-4f08-8137-5235fd32f1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f3f57-52cc-4cea-bcc7-d8d7383958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C65895-0C29-4273-B6D1-BB0E98BCE3F7}"/>
</file>

<file path=customXml/itemProps2.xml><?xml version="1.0" encoding="utf-8"?>
<ds:datastoreItem xmlns:ds="http://schemas.openxmlformats.org/officeDocument/2006/customXml" ds:itemID="{0F637A59-BCBA-4DBE-A6F8-C04FAA9DC207}"/>
</file>

<file path=customXml/itemProps3.xml><?xml version="1.0" encoding="utf-8"?>
<ds:datastoreItem xmlns:ds="http://schemas.openxmlformats.org/officeDocument/2006/customXml" ds:itemID="{9AF23232-E18B-4480-A08C-87048FE39EB8}"/>
</file>

<file path=docProps/app.xml><?xml version="1.0" encoding="utf-8"?>
<Properties xmlns="http://schemas.openxmlformats.org/officeDocument/2006/extended-properties" xmlns:vt="http://schemas.openxmlformats.org/officeDocument/2006/docPropsVTypes">
  <TotalTime>6824</TotalTime>
  <Words>1497</Words>
  <Application>Microsoft Office PowerPoint</Application>
  <PresentationFormat>Širokoúhlá obrazovka</PresentationFormat>
  <Paragraphs>156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Uživatel Microsoft Office</dc:creator>
  <cp:lastModifiedBy>Valena Martin (170381)</cp:lastModifiedBy>
  <cp:revision>286</cp:revision>
  <dcterms:created xsi:type="dcterms:W3CDTF">2017-09-19T08:34:04Z</dcterms:created>
  <dcterms:modified xsi:type="dcterms:W3CDTF">2020-03-29T20:31:46Z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0x01010000BBC58C4BFE1D42BB40B7B56552D96C</vt:lpwstr>
  </property>
</Properties>
</file>